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303" r:id="rId3"/>
    <p:sldId id="304" r:id="rId4"/>
    <p:sldId id="305" r:id="rId5"/>
    <p:sldId id="306" r:id="rId6"/>
    <p:sldId id="307" r:id="rId7"/>
    <p:sldId id="308" r:id="rId8"/>
    <p:sldId id="309" r:id="rId9"/>
    <p:sldId id="311" r:id="rId10"/>
    <p:sldId id="312" r:id="rId11"/>
    <p:sldId id="314" r:id="rId12"/>
    <p:sldId id="315" r:id="rId13"/>
    <p:sldId id="316" r:id="rId14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08080"/>
    <a:srgbClr val="FFFF99"/>
    <a:srgbClr val="FFFF00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053" autoAdjust="0"/>
    <p:restoredTop sz="94329" autoAdjust="0"/>
  </p:normalViewPr>
  <p:slideViewPr>
    <p:cSldViewPr>
      <p:cViewPr>
        <p:scale>
          <a:sx n="100" d="100"/>
          <a:sy n="100" d="100"/>
        </p:scale>
        <p:origin x="-204" y="-1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83143C7-0974-4F1B-A27D-AAEF03D46097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3621737"/>
      </p:ext>
    </p:extLst>
  </p:cSld>
  <p:clrMapOvr>
    <a:masterClrMapping/>
  </p:clrMapOvr>
  <p:transition spd="med" advClick="0" advTm="7000">
    <p:wheel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21B1F30-9244-4C70-AD74-00C0BBCC9564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6473521"/>
      </p:ext>
    </p:extLst>
  </p:cSld>
  <p:clrMapOvr>
    <a:masterClrMapping/>
  </p:clrMapOvr>
  <p:transition spd="med" advClick="0" advTm="7000">
    <p:wheel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B9E15CE-FF95-400B-8681-75A6B7AB13E6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9616342"/>
      </p:ext>
    </p:extLst>
  </p:cSld>
  <p:clrMapOvr>
    <a:masterClrMapping/>
  </p:clrMapOvr>
  <p:transition spd="med" advClick="0" advTm="7000">
    <p:wheel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91663E7-9576-4AE7-BB44-1CF9160F765C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1803151"/>
      </p:ext>
    </p:extLst>
  </p:cSld>
  <p:clrMapOvr>
    <a:masterClrMapping/>
  </p:clrMapOvr>
  <p:transition spd="med" advClick="0" advTm="7000">
    <p:wheel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AB1C4E2-956B-4008-A3AD-12768409CD06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1447220"/>
      </p:ext>
    </p:extLst>
  </p:cSld>
  <p:clrMapOvr>
    <a:masterClrMapping/>
  </p:clrMapOvr>
  <p:transition spd="med" advClick="0" advTm="7000">
    <p:wheel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C0335F4-42BC-4B32-A245-733F31D74B85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4580584"/>
      </p:ext>
    </p:extLst>
  </p:cSld>
  <p:clrMapOvr>
    <a:masterClrMapping/>
  </p:clrMapOvr>
  <p:transition spd="med" advClick="0" advTm="7000">
    <p:wheel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ABD9EB-A9E9-458B-BBCA-6E9E91EFCD4F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5658615"/>
      </p:ext>
    </p:extLst>
  </p:cSld>
  <p:clrMapOvr>
    <a:masterClrMapping/>
  </p:clrMapOvr>
  <p:transition spd="med" advClick="0" advTm="7000">
    <p:wheel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407DEDF-57AB-4F8A-90D8-6F3D47CE41E1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5143859"/>
      </p:ext>
    </p:extLst>
  </p:cSld>
  <p:clrMapOvr>
    <a:masterClrMapping/>
  </p:clrMapOvr>
  <p:transition spd="med" advClick="0" advTm="7000">
    <p:wheel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AEF0E1C-DB66-4C82-9D92-8BA0EAF90058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1185316"/>
      </p:ext>
    </p:extLst>
  </p:cSld>
  <p:clrMapOvr>
    <a:masterClrMapping/>
  </p:clrMapOvr>
  <p:transition spd="med" advClick="0" advTm="7000">
    <p:wheel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F0586CB-AD61-44AB-AD72-6EFD08BF61CC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3303203"/>
      </p:ext>
    </p:extLst>
  </p:cSld>
  <p:clrMapOvr>
    <a:masterClrMapping/>
  </p:clrMapOvr>
  <p:transition spd="med" advClick="0" advTm="7000">
    <p:wheel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2CC3D84-4AB2-4E76-8409-81AF7AB871DC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2636449"/>
      </p:ext>
    </p:extLst>
  </p:cSld>
  <p:clrMapOvr>
    <a:masterClrMapping/>
  </p:clrMapOvr>
  <p:transition spd="med" advClick="0" advTm="7000">
    <p:wheel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6A9EBF5F-9BAB-4AD1-84C8-027EE5FE3F87}" type="slidenum">
              <a:rPr lang="ru-RU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med" advClick="0" advTm="7000">
    <p:wheel/>
  </p:transition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9.jpeg"/><Relationship Id="rId7" Type="http://schemas.openxmlformats.org/officeDocument/2006/relationships/image" Target="../media/image1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image" Target="../media/image15.jpeg"/><Relationship Id="rId7" Type="http://schemas.openxmlformats.org/officeDocument/2006/relationships/image" Target="../media/image19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10" Type="http://schemas.openxmlformats.org/officeDocument/2006/relationships/image" Target="../media/image22.jpeg"/><Relationship Id="rId4" Type="http://schemas.openxmlformats.org/officeDocument/2006/relationships/image" Target="../media/image16.jpeg"/><Relationship Id="rId9" Type="http://schemas.openxmlformats.org/officeDocument/2006/relationships/image" Target="../media/image21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87" name="Picture 39" descr="окей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med" advClick="0" advTm="11000">
    <p:wheel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75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7524" name="Picture 4" descr="страница_презентации_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7525" name="Rectangle 5"/>
          <p:cNvSpPr>
            <a:spLocks noChangeArrowheads="1"/>
          </p:cNvSpPr>
          <p:nvPr/>
        </p:nvSpPr>
        <p:spPr bwMode="auto">
          <a:xfrm>
            <a:off x="1583531" y="1412776"/>
            <a:ext cx="5976938" cy="52937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dirty="0" err="1">
                <a:solidFill>
                  <a:srgbClr val="EFF4F7"/>
                </a:solidFill>
                <a:latin typeface="Monotype Corsiva" panose="03010101010201010101" pitchFamily="66" charset="0"/>
              </a:rPr>
              <a:t>Noev</a:t>
            </a:r>
            <a:r>
              <a:rPr lang="en-US" dirty="0">
                <a:solidFill>
                  <a:srgbClr val="EFF4F7"/>
                </a:solidFill>
                <a:latin typeface="Monotype Corsiva" panose="03010101010201010101" pitchFamily="66" charset="0"/>
              </a:rPr>
              <a:t> </a:t>
            </a:r>
            <a:r>
              <a:rPr lang="en-US" dirty="0" err="1">
                <a:solidFill>
                  <a:srgbClr val="EFF4F7"/>
                </a:solidFill>
                <a:latin typeface="Monotype Corsiva" panose="03010101010201010101" pitchFamily="66" charset="0"/>
              </a:rPr>
              <a:t>Kovcheg</a:t>
            </a:r>
            <a:r>
              <a:rPr lang="en-US" dirty="0">
                <a:solidFill>
                  <a:srgbClr val="EFF4F7"/>
                </a:solidFill>
                <a:latin typeface="Monotype Corsiva" panose="03010101010201010101" pitchFamily="66" charset="0"/>
              </a:rPr>
              <a:t> group </a:t>
            </a:r>
            <a:r>
              <a:rPr lang="ru-RU" dirty="0">
                <a:solidFill>
                  <a:srgbClr val="EFF4F7"/>
                </a:solidFill>
                <a:latin typeface="Monotype Corsiva" panose="03010101010201010101" pitchFamily="66" charset="0"/>
              </a:rPr>
              <a:t>является знаком качества в сфере ресторанного</a:t>
            </a:r>
            <a:r>
              <a:rPr lang="en-US" dirty="0">
                <a:solidFill>
                  <a:srgbClr val="EFF4F7"/>
                </a:solidFill>
                <a:latin typeface="Monotype Corsiva" panose="03010101010201010101" pitchFamily="66" charset="0"/>
              </a:rPr>
              <a:t> </a:t>
            </a:r>
            <a:r>
              <a:rPr lang="ru-RU" dirty="0">
                <a:solidFill>
                  <a:srgbClr val="EFF4F7"/>
                </a:solidFill>
                <a:latin typeface="Monotype Corsiva" panose="03010101010201010101" pitchFamily="66" charset="0"/>
              </a:rPr>
              <a:t>и </a:t>
            </a:r>
            <a:r>
              <a:rPr lang="ru-RU" dirty="0" err="1" smtClean="0">
                <a:solidFill>
                  <a:srgbClr val="EFF4F7"/>
                </a:solidFill>
                <a:latin typeface="Monotype Corsiva" panose="03010101010201010101" pitchFamily="66" charset="0"/>
              </a:rPr>
              <a:t>кейтерингового</a:t>
            </a:r>
            <a:r>
              <a:rPr lang="ru-RU" dirty="0" smtClean="0">
                <a:solidFill>
                  <a:srgbClr val="EFF4F7"/>
                </a:solidFill>
                <a:latin typeface="Monotype Corsiva" panose="03010101010201010101" pitchFamily="66" charset="0"/>
              </a:rPr>
              <a:t> </a:t>
            </a:r>
            <a:r>
              <a:rPr lang="ru-RU" dirty="0">
                <a:solidFill>
                  <a:srgbClr val="EFF4F7"/>
                </a:solidFill>
                <a:latin typeface="Monotype Corsiva" panose="03010101010201010101" pitchFamily="66" charset="0"/>
              </a:rPr>
              <a:t>бизнеса. </a:t>
            </a:r>
            <a:endParaRPr lang="en-US" dirty="0">
              <a:solidFill>
                <a:srgbClr val="EFF4F7"/>
              </a:solidFill>
              <a:latin typeface="Monotype Corsiva" panose="03010101010201010101" pitchFamily="66" charset="0"/>
            </a:endParaRPr>
          </a:p>
          <a:p>
            <a:r>
              <a:rPr lang="ru-RU" dirty="0">
                <a:solidFill>
                  <a:srgbClr val="EFF4F7"/>
                </a:solidFill>
                <a:latin typeface="Monotype Corsiva" panose="03010101010201010101" pitchFamily="66" charset="0"/>
              </a:rPr>
              <a:t>Мы занимаемся организацией банкетов, фуршетов, коктейлей, кофе-брейков, шведских столов, детских праздников и пикников.</a:t>
            </a:r>
          </a:p>
          <a:p>
            <a:r>
              <a:rPr lang="ru-RU" dirty="0">
                <a:solidFill>
                  <a:srgbClr val="EFF4F7"/>
                </a:solidFill>
                <a:latin typeface="Monotype Corsiva" panose="03010101010201010101" pitchFamily="66" charset="0"/>
              </a:rPr>
              <a:t>Ресурсы компании позволяют обслуживать любые мероприятия  различного уровня сложности.</a:t>
            </a:r>
            <a:endParaRPr lang="en-US" dirty="0">
              <a:solidFill>
                <a:srgbClr val="EFF4F7"/>
              </a:solidFill>
              <a:latin typeface="Monotype Corsiva" panose="03010101010201010101" pitchFamily="66" charset="0"/>
            </a:endParaRPr>
          </a:p>
          <a:p>
            <a:endParaRPr lang="en-US" dirty="0">
              <a:solidFill>
                <a:srgbClr val="EFF4F7"/>
              </a:solidFill>
              <a:latin typeface="Monotype Corsiva" panose="03010101010201010101" pitchFamily="66" charset="0"/>
            </a:endParaRPr>
          </a:p>
          <a:p>
            <a:r>
              <a:rPr lang="ru-RU" dirty="0">
                <a:solidFill>
                  <a:srgbClr val="EFF4F7"/>
                </a:solidFill>
                <a:latin typeface="Monotype Corsiva" panose="03010101010201010101" pitchFamily="66" charset="0"/>
              </a:rPr>
              <a:t>В Вашем распоряжении самые лучшие профессионалы.</a:t>
            </a:r>
            <a:endParaRPr lang="en-US" dirty="0">
              <a:solidFill>
                <a:srgbClr val="EFF4F7"/>
              </a:solidFill>
              <a:latin typeface="Monotype Corsiva" panose="03010101010201010101" pitchFamily="66" charset="0"/>
            </a:endParaRPr>
          </a:p>
          <a:p>
            <a:r>
              <a:rPr lang="ru-RU" dirty="0">
                <a:solidFill>
                  <a:srgbClr val="EFF4F7"/>
                </a:solidFill>
                <a:latin typeface="Monotype Corsiva" panose="03010101010201010101" pitchFamily="66" charset="0"/>
              </a:rPr>
              <a:t>Все силы </a:t>
            </a:r>
            <a:r>
              <a:rPr lang="en-US" dirty="0" err="1">
                <a:solidFill>
                  <a:srgbClr val="EFF4F7"/>
                </a:solidFill>
                <a:latin typeface="Monotype Corsiva" panose="03010101010201010101" pitchFamily="66" charset="0"/>
              </a:rPr>
              <a:t>Noev</a:t>
            </a:r>
            <a:r>
              <a:rPr lang="en-US" dirty="0">
                <a:solidFill>
                  <a:srgbClr val="EFF4F7"/>
                </a:solidFill>
                <a:latin typeface="Monotype Corsiva" panose="03010101010201010101" pitchFamily="66" charset="0"/>
              </a:rPr>
              <a:t> </a:t>
            </a:r>
            <a:r>
              <a:rPr lang="en-US" dirty="0" err="1">
                <a:solidFill>
                  <a:srgbClr val="EFF4F7"/>
                </a:solidFill>
                <a:latin typeface="Monotype Corsiva" panose="03010101010201010101" pitchFamily="66" charset="0"/>
              </a:rPr>
              <a:t>Kovcheg</a:t>
            </a:r>
            <a:r>
              <a:rPr lang="en-US" dirty="0">
                <a:solidFill>
                  <a:srgbClr val="EFF4F7"/>
                </a:solidFill>
                <a:latin typeface="Monotype Corsiva" panose="03010101010201010101" pitchFamily="66" charset="0"/>
              </a:rPr>
              <a:t> group </a:t>
            </a:r>
            <a:r>
              <a:rPr lang="ru-RU" dirty="0">
                <a:solidFill>
                  <a:srgbClr val="EFF4F7"/>
                </a:solidFill>
                <a:latin typeface="Monotype Corsiva" panose="03010101010201010101" pitchFamily="66" charset="0"/>
              </a:rPr>
              <a:t>сконцентрированы на качестве еды,  сервиса и подачи. </a:t>
            </a:r>
          </a:p>
          <a:p>
            <a:r>
              <a:rPr lang="ru-RU" dirty="0">
                <a:solidFill>
                  <a:srgbClr val="EFF4F7"/>
                </a:solidFill>
                <a:latin typeface="Monotype Corsiva" panose="03010101010201010101" pitchFamily="66" charset="0"/>
              </a:rPr>
              <a:t>К Вашим услугам три роскошных банкетных зала – </a:t>
            </a:r>
            <a:endParaRPr lang="en-US" dirty="0">
              <a:solidFill>
                <a:srgbClr val="EFF4F7"/>
              </a:solidFill>
              <a:latin typeface="Monotype Corsiva" panose="03010101010201010101" pitchFamily="66" charset="0"/>
            </a:endParaRPr>
          </a:p>
          <a:p>
            <a:r>
              <a:rPr lang="ru-RU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  <a:t>ВИНОГРАД, ГОФЕР, СВОД</a:t>
            </a:r>
            <a:r>
              <a:rPr lang="en-US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  <a:t>.</a:t>
            </a:r>
            <a:endParaRPr lang="ru-RU" dirty="0" smtClean="0">
              <a:solidFill>
                <a:schemeClr val="accent2">
                  <a:lumMod val="20000"/>
                  <a:lumOff val="80000"/>
                </a:schemeClr>
              </a:solidFill>
              <a:latin typeface="Monotype Corsiva" panose="03010101010201010101" pitchFamily="66" charset="0"/>
            </a:endParaRPr>
          </a:p>
          <a:p>
            <a:endParaRPr lang="en-US" dirty="0">
              <a:solidFill>
                <a:schemeClr val="accent2">
                  <a:lumMod val="20000"/>
                  <a:lumOff val="80000"/>
                </a:schemeClr>
              </a:solidFill>
              <a:latin typeface="Monotype Corsiva" panose="03010101010201010101" pitchFamily="66" charset="0"/>
            </a:endParaRPr>
          </a:p>
          <a:p>
            <a:r>
              <a:rPr lang="ru-RU" u="sng" dirty="0">
                <a:solidFill>
                  <a:srgbClr val="EFF4F7"/>
                </a:solidFill>
                <a:latin typeface="Monotype Corsiva" panose="03010101010201010101" pitchFamily="66" charset="0"/>
              </a:rPr>
              <a:t>Только для Вас: </a:t>
            </a:r>
          </a:p>
          <a:p>
            <a:pPr>
              <a:buFontTx/>
              <a:buChar char="-"/>
            </a:pPr>
            <a:r>
              <a:rPr lang="ru-RU" dirty="0">
                <a:solidFill>
                  <a:srgbClr val="EFF4F7"/>
                </a:solidFill>
                <a:latin typeface="Monotype Corsiva" panose="03010101010201010101" pitchFamily="66" charset="0"/>
              </a:rPr>
              <a:t>Индивидуальный подход</a:t>
            </a:r>
          </a:p>
          <a:p>
            <a:pPr>
              <a:buFontTx/>
              <a:buChar char="-"/>
            </a:pPr>
            <a:r>
              <a:rPr lang="ru-RU" dirty="0">
                <a:solidFill>
                  <a:srgbClr val="EFF4F7"/>
                </a:solidFill>
                <a:latin typeface="Monotype Corsiva" panose="03010101010201010101" pitchFamily="66" charset="0"/>
              </a:rPr>
              <a:t>Истинное гостеприимство и теплота в обслуживании</a:t>
            </a:r>
          </a:p>
          <a:p>
            <a:pPr>
              <a:buFontTx/>
              <a:buChar char="-"/>
            </a:pPr>
            <a:r>
              <a:rPr lang="ru-RU" dirty="0" smtClean="0">
                <a:solidFill>
                  <a:srgbClr val="EFF4F7"/>
                </a:solidFill>
                <a:latin typeface="Monotype Corsiva" panose="03010101010201010101" pitchFamily="66" charset="0"/>
              </a:rPr>
              <a:t>Авторские </a:t>
            </a:r>
            <a:r>
              <a:rPr lang="ru-RU" dirty="0">
                <a:solidFill>
                  <a:srgbClr val="EFF4F7"/>
                </a:solidFill>
                <a:latin typeface="Monotype Corsiva" panose="03010101010201010101" pitchFamily="66" charset="0"/>
              </a:rPr>
              <a:t>залы ручной работы в 5 минутах от </a:t>
            </a:r>
            <a:r>
              <a:rPr lang="ru-RU" dirty="0" smtClean="0">
                <a:solidFill>
                  <a:srgbClr val="EFF4F7"/>
                </a:solidFill>
                <a:latin typeface="Monotype Corsiva" panose="03010101010201010101" pitchFamily="66" charset="0"/>
              </a:rPr>
              <a:t>Кремля</a:t>
            </a:r>
          </a:p>
          <a:p>
            <a:pPr>
              <a:buFontTx/>
              <a:buChar char="-"/>
            </a:pPr>
            <a:r>
              <a:rPr lang="ru-RU" dirty="0" smtClean="0">
                <a:solidFill>
                  <a:srgbClr val="EFF4F7"/>
                </a:solidFill>
                <a:latin typeface="Monotype Corsiva" panose="03010101010201010101" pitchFamily="66" charset="0"/>
              </a:rPr>
              <a:t>Удобная </a:t>
            </a:r>
            <a:r>
              <a:rPr lang="ru-RU" dirty="0">
                <a:solidFill>
                  <a:srgbClr val="EFF4F7"/>
                </a:solidFill>
                <a:latin typeface="Monotype Corsiva" panose="03010101010201010101" pitchFamily="66" charset="0"/>
              </a:rPr>
              <a:t>парковка с отменным сервисом</a:t>
            </a:r>
          </a:p>
          <a:p>
            <a:endParaRPr lang="ru-RU" sz="1400" dirty="0">
              <a:solidFill>
                <a:srgbClr val="EFF4F7"/>
              </a:solidFill>
            </a:endParaRPr>
          </a:p>
        </p:txBody>
      </p:sp>
    </p:spTree>
  </p:cSld>
  <p:clrMapOvr>
    <a:masterClrMapping/>
  </p:clrMapOvr>
  <p:transition spd="med" advClick="0" advTm="7000">
    <p:wheel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85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8548" name="Picture 4" descr="страница_презентации_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686" y="-33933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8550" name="Rectangle 6"/>
          <p:cNvSpPr>
            <a:spLocks noChangeArrowheads="1"/>
          </p:cNvSpPr>
          <p:nvPr/>
        </p:nvSpPr>
        <p:spPr bwMode="auto">
          <a:xfrm>
            <a:off x="1331640" y="1196752"/>
            <a:ext cx="6984776" cy="2677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endParaRPr lang="ru-RU" sz="1400" dirty="0">
              <a:solidFill>
                <a:srgbClr val="EFF4F7"/>
              </a:solidFill>
            </a:endParaRPr>
          </a:p>
          <a:p>
            <a:pPr algn="ctr"/>
            <a:r>
              <a:rPr lang="ru-RU" dirty="0" smtClean="0">
                <a:solidFill>
                  <a:srgbClr val="EFF4F7"/>
                </a:solidFill>
                <a:latin typeface="Monotype Corsiva" panose="03010101010201010101" pitchFamily="66" charset="0"/>
              </a:rPr>
              <a:t>       ЭТО </a:t>
            </a:r>
            <a:r>
              <a:rPr lang="ru-RU" dirty="0">
                <a:solidFill>
                  <a:srgbClr val="EFF4F7"/>
                </a:solidFill>
                <a:latin typeface="Monotype Corsiva" panose="03010101010201010101" pitchFamily="66" charset="0"/>
              </a:rPr>
              <a:t>РЕСТОРАННОЕ ОБСЛУЖИВАНИЕ </a:t>
            </a:r>
            <a:r>
              <a:rPr lang="en-US" dirty="0" smtClean="0">
                <a:solidFill>
                  <a:srgbClr val="EFF4F7"/>
                </a:solidFill>
                <a:latin typeface="Monotype Corsiva" panose="03010101010201010101" pitchFamily="66" charset="0"/>
              </a:rPr>
              <a:t>PREMIUM</a:t>
            </a:r>
            <a:r>
              <a:rPr lang="ru-RU" dirty="0" smtClean="0">
                <a:solidFill>
                  <a:srgbClr val="EFF4F7"/>
                </a:solidFill>
                <a:latin typeface="Monotype Corsiva" panose="03010101010201010101" pitchFamily="66" charset="0"/>
              </a:rPr>
              <a:t> КЛАССА</a:t>
            </a:r>
          </a:p>
          <a:p>
            <a:pPr marL="285750" indent="-285750" algn="ctr">
              <a:buFontTx/>
              <a:buChar char="-"/>
            </a:pPr>
            <a:endParaRPr lang="ru-RU" dirty="0">
              <a:solidFill>
                <a:srgbClr val="EFF4F7"/>
              </a:solidFill>
              <a:latin typeface="Monotype Corsiva" panose="03010101010201010101" pitchFamily="66" charset="0"/>
            </a:endParaRPr>
          </a:p>
          <a:p>
            <a:pPr lvl="0" algn="ctr"/>
            <a:r>
              <a:rPr lang="ru-RU" dirty="0" smtClean="0">
                <a:solidFill>
                  <a:srgbClr val="EFF4F7"/>
                </a:solidFill>
                <a:latin typeface="Monotype Corsiva" panose="03010101010201010101" pitchFamily="66" charset="0"/>
              </a:rPr>
              <a:t>ИНТЕРЬЕР </a:t>
            </a:r>
            <a:r>
              <a:rPr lang="ru-RU" dirty="0">
                <a:solidFill>
                  <a:srgbClr val="EFF4F7"/>
                </a:solidFill>
                <a:latin typeface="Monotype Corsiva" panose="03010101010201010101" pitchFamily="66" charset="0"/>
              </a:rPr>
              <a:t>СДЕЛАННЫЙ </a:t>
            </a:r>
            <a:r>
              <a:rPr lang="ru-RU" dirty="0" smtClean="0">
                <a:solidFill>
                  <a:srgbClr val="EFF4F7"/>
                </a:solidFill>
                <a:latin typeface="Monotype Corsiva" panose="03010101010201010101" pitchFamily="66" charset="0"/>
              </a:rPr>
              <a:t>ВРУЧНУЮ</a:t>
            </a:r>
          </a:p>
          <a:p>
            <a:pPr algn="ctr"/>
            <a:endParaRPr lang="en-US" dirty="0" smtClean="0">
              <a:solidFill>
                <a:srgbClr val="EFF4F7"/>
              </a:solidFill>
              <a:latin typeface="Monotype Corsiva" panose="03010101010201010101" pitchFamily="66" charset="0"/>
            </a:endParaRPr>
          </a:p>
          <a:p>
            <a:pPr algn="ctr"/>
            <a:r>
              <a:rPr lang="ru-RU" dirty="0" smtClean="0">
                <a:solidFill>
                  <a:srgbClr val="EFF4F7"/>
                </a:solidFill>
                <a:latin typeface="Monotype Corsiva" panose="03010101010201010101" pitchFamily="66" charset="0"/>
              </a:rPr>
              <a:t>                             В Вашем распоряжении:</a:t>
            </a:r>
          </a:p>
          <a:p>
            <a:pPr algn="ctr">
              <a:buFontTx/>
              <a:buChar char="•"/>
            </a:pPr>
            <a:r>
              <a:rPr lang="ru-RU" dirty="0" smtClean="0">
                <a:solidFill>
                  <a:srgbClr val="EFF4F7"/>
                </a:solidFill>
                <a:latin typeface="Monotype Corsiva" panose="03010101010201010101" pitchFamily="66" charset="0"/>
              </a:rPr>
              <a:t> </a:t>
            </a:r>
            <a:r>
              <a:rPr lang="ru-RU" dirty="0">
                <a:solidFill>
                  <a:srgbClr val="EFF4F7"/>
                </a:solidFill>
                <a:latin typeface="Monotype Corsiva" panose="03010101010201010101" pitchFamily="66" charset="0"/>
              </a:rPr>
              <a:t>Самые разнообразные блюда </a:t>
            </a:r>
            <a:r>
              <a:rPr lang="ru-RU" dirty="0" smtClean="0">
                <a:solidFill>
                  <a:srgbClr val="EFF4F7"/>
                </a:solidFill>
                <a:latin typeface="Monotype Corsiva" panose="03010101010201010101" pitchFamily="66" charset="0"/>
              </a:rPr>
              <a:t>авторской кухни.</a:t>
            </a:r>
            <a:endParaRPr lang="ru-RU" dirty="0">
              <a:solidFill>
                <a:srgbClr val="EFF4F7"/>
              </a:solidFill>
              <a:latin typeface="Monotype Corsiva" panose="03010101010201010101" pitchFamily="66" charset="0"/>
            </a:endParaRPr>
          </a:p>
          <a:p>
            <a:pPr algn="ctr">
              <a:buFontTx/>
              <a:buChar char="•"/>
            </a:pPr>
            <a:r>
              <a:rPr lang="ru-RU" dirty="0">
                <a:solidFill>
                  <a:srgbClr val="EFF4F7"/>
                </a:solidFill>
                <a:latin typeface="Monotype Corsiva" panose="03010101010201010101" pitchFamily="66" charset="0"/>
              </a:rPr>
              <a:t> </a:t>
            </a:r>
            <a:r>
              <a:rPr lang="ru-RU" dirty="0" smtClean="0">
                <a:solidFill>
                  <a:srgbClr val="EFF4F7"/>
                </a:solidFill>
                <a:latin typeface="Monotype Corsiva" panose="03010101010201010101" pitchFamily="66" charset="0"/>
              </a:rPr>
              <a:t>Блюда приготовленные шеф-поваром на древесных углях.</a:t>
            </a:r>
            <a:endParaRPr lang="en-US" dirty="0">
              <a:solidFill>
                <a:srgbClr val="EFF4F7"/>
              </a:solidFill>
              <a:latin typeface="Monotype Corsiva" panose="03010101010201010101" pitchFamily="66" charset="0"/>
            </a:endParaRPr>
          </a:p>
          <a:p>
            <a:endParaRPr lang="ru-RU" sz="1400" dirty="0">
              <a:solidFill>
                <a:schemeClr val="accent1"/>
              </a:solidFill>
            </a:endParaRPr>
          </a:p>
          <a:p>
            <a:endParaRPr lang="ru-RU" sz="1400" dirty="0">
              <a:solidFill>
                <a:schemeClr val="accent1"/>
              </a:solidFill>
            </a:endParaRPr>
          </a:p>
        </p:txBody>
      </p:sp>
      <p:pic>
        <p:nvPicPr>
          <p:cNvPr id="108552" name="Picture 8" descr="Новое изображение6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5986" y="5042882"/>
            <a:ext cx="2111971" cy="14074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8553" name="Picture 9" descr="Новое изображение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3549013"/>
            <a:ext cx="2134847" cy="14220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8555" name="Picture 11" descr="ZX0R941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3145" y="3549013"/>
            <a:ext cx="1315919" cy="13739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8556" name="Picture 12" descr="ZX0R919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4272" y="5042882"/>
            <a:ext cx="1349547" cy="14108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http://noevkovcheg.ru/wp-content/uploads/2016/09/banket_resize-300x200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3870" y="3563101"/>
            <a:ext cx="2111971" cy="14079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http://noevkovcheg.ru/wp-content/uploads/2016/09/dessert_resize-300x200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5046355"/>
            <a:ext cx="2134847" cy="14073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med" advClick="0" advTm="7000">
    <p:wheel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95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9572" name="Picture 4" descr="страница_презентации_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9574" name="Rectangle 6"/>
          <p:cNvSpPr>
            <a:spLocks noChangeArrowheads="1"/>
          </p:cNvSpPr>
          <p:nvPr/>
        </p:nvSpPr>
        <p:spPr bwMode="auto">
          <a:xfrm>
            <a:off x="1475656" y="1556792"/>
            <a:ext cx="6408711" cy="1477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rgbClr val="EFF4F7"/>
                </a:solidFill>
                <a:latin typeface="Monotype Corsiva" panose="03010101010201010101" pitchFamily="66" charset="0"/>
              </a:rPr>
              <a:t>    ЭТО </a:t>
            </a:r>
            <a:r>
              <a:rPr lang="ru-RU" dirty="0">
                <a:solidFill>
                  <a:srgbClr val="EFF4F7"/>
                </a:solidFill>
                <a:latin typeface="Monotype Corsiva" panose="03010101010201010101" pitchFamily="66" charset="0"/>
              </a:rPr>
              <a:t>РЕСТОРАННОЕ ОБСЛУЖИВАНИЕ </a:t>
            </a:r>
            <a:r>
              <a:rPr lang="en-US" dirty="0">
                <a:solidFill>
                  <a:srgbClr val="EFF4F7"/>
                </a:solidFill>
                <a:latin typeface="Monotype Corsiva" panose="03010101010201010101" pitchFamily="66" charset="0"/>
              </a:rPr>
              <a:t>PREMIUM </a:t>
            </a:r>
            <a:r>
              <a:rPr lang="ru-RU" dirty="0" smtClean="0">
                <a:solidFill>
                  <a:srgbClr val="EFF4F7"/>
                </a:solidFill>
                <a:latin typeface="Monotype Corsiva" panose="03010101010201010101" pitchFamily="66" charset="0"/>
              </a:rPr>
              <a:t> ЛАССА </a:t>
            </a:r>
          </a:p>
          <a:p>
            <a:pPr marL="285750" indent="-285750">
              <a:buFontTx/>
              <a:buChar char="-"/>
            </a:pPr>
            <a:endParaRPr lang="en-US" dirty="0">
              <a:solidFill>
                <a:srgbClr val="EFF4F7"/>
              </a:solidFill>
              <a:latin typeface="Monotype Corsiva" panose="03010101010201010101" pitchFamily="66" charset="0"/>
            </a:endParaRPr>
          </a:p>
          <a:p>
            <a:r>
              <a:rPr lang="ru-RU" dirty="0" smtClean="0">
                <a:solidFill>
                  <a:srgbClr val="EFF4F7"/>
                </a:solidFill>
                <a:latin typeface="Monotype Corsiva" panose="03010101010201010101" pitchFamily="66" charset="0"/>
              </a:rPr>
              <a:t>    В </a:t>
            </a:r>
            <a:r>
              <a:rPr lang="ru-RU" dirty="0">
                <a:solidFill>
                  <a:srgbClr val="EFF4F7"/>
                </a:solidFill>
                <a:latin typeface="Monotype Corsiva" panose="03010101010201010101" pitchFamily="66" charset="0"/>
              </a:rPr>
              <a:t>Вашем распоряжении:</a:t>
            </a:r>
          </a:p>
          <a:p>
            <a:r>
              <a:rPr lang="ru-RU" dirty="0" smtClean="0">
                <a:solidFill>
                  <a:srgbClr val="EFF4F7"/>
                </a:solidFill>
                <a:latin typeface="Monotype Corsiva" panose="03010101010201010101" pitchFamily="66" charset="0"/>
              </a:rPr>
              <a:t>             Самое </a:t>
            </a:r>
            <a:r>
              <a:rPr lang="ru-RU" dirty="0">
                <a:solidFill>
                  <a:srgbClr val="EFF4F7"/>
                </a:solidFill>
                <a:latin typeface="Monotype Corsiva" panose="03010101010201010101" pitchFamily="66" charset="0"/>
              </a:rPr>
              <a:t>изысканное оформление и стильные декорации…</a:t>
            </a:r>
          </a:p>
          <a:p>
            <a:r>
              <a:rPr lang="ru-RU" dirty="0">
                <a:solidFill>
                  <a:srgbClr val="EFF4F7"/>
                </a:solidFill>
              </a:rPr>
              <a:t> </a:t>
            </a:r>
          </a:p>
        </p:txBody>
      </p:sp>
      <p:pic>
        <p:nvPicPr>
          <p:cNvPr id="109575" name="Picture 7" descr="Noah's Ark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550" y="3162300"/>
            <a:ext cx="2160588" cy="1614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9578" name="Picture 10" descr="11111111111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575" y="3141663"/>
            <a:ext cx="2305050" cy="1649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9580" name="Picture 12" descr="ZX0R122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063" y="3162300"/>
            <a:ext cx="2447925" cy="163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9581" name="Picture 13" descr="ZX0R1281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550" y="4868863"/>
            <a:ext cx="2160588" cy="1512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9582" name="Picture 14" descr="ZX0R1115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063" y="4868863"/>
            <a:ext cx="2449512" cy="1512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9584" name="Picture 16" descr="ZX0R1220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575" y="4868863"/>
            <a:ext cx="2305050" cy="1533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med" advClick="0" advTm="7000">
    <p:wheel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05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10596" name="Picture 4" descr="страница_презентации_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1279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0597" name="Rectangle 5"/>
          <p:cNvSpPr>
            <a:spLocks noChangeArrowheads="1"/>
          </p:cNvSpPr>
          <p:nvPr/>
        </p:nvSpPr>
        <p:spPr bwMode="auto">
          <a:xfrm>
            <a:off x="1820166" y="1398041"/>
            <a:ext cx="5832475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ru-RU" sz="24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               Нас </a:t>
            </a:r>
            <a:r>
              <a:rPr lang="ru-RU" sz="2400" dirty="0">
                <a:solidFill>
                  <a:schemeClr val="accent2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выбирают наши гости</a:t>
            </a:r>
            <a:r>
              <a:rPr lang="ru-RU" sz="24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endParaRPr lang="ru-RU" sz="1400" dirty="0">
              <a:solidFill>
                <a:schemeClr val="accent2">
                  <a:lumMod val="20000"/>
                  <a:lumOff val="80000"/>
                </a:schemeClr>
              </a:solidFill>
              <a:latin typeface="Monotype Corsiva" panose="03010101010201010101" pitchFamily="66" charset="0"/>
            </a:endParaRPr>
          </a:p>
        </p:txBody>
      </p:sp>
      <p:pic>
        <p:nvPicPr>
          <p:cNvPr id="110598" name="Picture 6" descr="2007 00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56"/>
          <a:stretch>
            <a:fillRect/>
          </a:stretch>
        </p:blipFill>
        <p:spPr bwMode="auto">
          <a:xfrm>
            <a:off x="6653620" y="4318927"/>
            <a:ext cx="1478286" cy="23003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0599" name="Picture 7" descr="DSC_660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2026345"/>
            <a:ext cx="2209555" cy="2229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0600" name="Picture 8" descr="vvvvvv 039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0898" y="2026345"/>
            <a:ext cx="1513978" cy="2195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0601" name="Picture 9" descr="DSC0777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431" b="-696"/>
          <a:stretch>
            <a:fillRect/>
          </a:stretch>
        </p:blipFill>
        <p:spPr bwMode="auto">
          <a:xfrm>
            <a:off x="4648959" y="4300717"/>
            <a:ext cx="1862234" cy="22226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0602" name="Picture 10" descr="Изображение 001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5486" y="4345601"/>
            <a:ext cx="1809679" cy="22337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0603" name="Picture 11" descr="Rotation of DSC05684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1193" y="2035101"/>
            <a:ext cx="1620713" cy="22039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0605" name="Picture 13" descr="DSC01103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2706" y="4320846"/>
            <a:ext cx="1654920" cy="22072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0606" name="Picture 14" descr="oleshko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4309" y="2035101"/>
            <a:ext cx="1671713" cy="2229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med" advClick="0" advTm="7000">
    <p:whee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2000"/>
                                        <p:tgtEl>
                                          <p:spTgt spid="1105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2000"/>
                                        <p:tgtEl>
                                          <p:spTgt spid="1105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2000"/>
                                        <p:tgtEl>
                                          <p:spTgt spid="1106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2000"/>
                                        <p:tgtEl>
                                          <p:spTgt spid="1106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2000"/>
                                        <p:tgtEl>
                                          <p:spTgt spid="1106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2000"/>
                                        <p:tgtEl>
                                          <p:spTgt spid="1106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16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11620" name="Picture 4" descr="страница_презентации_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2388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1622" name="Rectangle 6"/>
          <p:cNvSpPr>
            <a:spLocks noChangeArrowheads="1"/>
          </p:cNvSpPr>
          <p:nvPr/>
        </p:nvSpPr>
        <p:spPr bwMode="auto">
          <a:xfrm>
            <a:off x="1116013" y="1412776"/>
            <a:ext cx="7127875" cy="44473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US" sz="1400" dirty="0">
              <a:solidFill>
                <a:schemeClr val="bg1"/>
              </a:solidFill>
            </a:endParaRPr>
          </a:p>
          <a:p>
            <a:endParaRPr lang="en-US" sz="1400" dirty="0">
              <a:solidFill>
                <a:schemeClr val="bg1"/>
              </a:solidFill>
            </a:endParaRPr>
          </a:p>
          <a:p>
            <a:r>
              <a:rPr lang="ru-RU" sz="2000" dirty="0">
                <a:solidFill>
                  <a:schemeClr val="accent2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  <a:t>За </a:t>
            </a:r>
            <a:r>
              <a:rPr lang="ru-RU" sz="20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  <a:t>19 лет  </a:t>
            </a:r>
            <a:r>
              <a:rPr lang="ru-RU" sz="2000" dirty="0">
                <a:solidFill>
                  <a:schemeClr val="accent2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  <a:t>ресторан «Ноев Ковчег» стал  культовым местом, известным не только в Москве, но и за рубежом, </a:t>
            </a:r>
            <a:r>
              <a:rPr lang="ru-RU" sz="20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  <a:t> входит </a:t>
            </a:r>
            <a:r>
              <a:rPr lang="ru-RU" sz="2000" dirty="0">
                <a:solidFill>
                  <a:schemeClr val="accent2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  <a:t>в </a:t>
            </a:r>
            <a:r>
              <a:rPr lang="en-US" sz="2000" dirty="0">
                <a:solidFill>
                  <a:schemeClr val="accent2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  <a:t>TOP</a:t>
            </a:r>
            <a:r>
              <a:rPr lang="ru-RU" sz="2000" dirty="0">
                <a:solidFill>
                  <a:schemeClr val="accent2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  <a:t>-10  лучших московских ресторанов </a:t>
            </a:r>
          </a:p>
          <a:p>
            <a:r>
              <a:rPr lang="ru-RU" sz="2000" dirty="0">
                <a:solidFill>
                  <a:schemeClr val="accent2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  <a:t>и рекомендован для посещения иностранным гостям.</a:t>
            </a:r>
          </a:p>
          <a:p>
            <a:endParaRPr lang="ru-RU" sz="2000" dirty="0">
              <a:solidFill>
                <a:schemeClr val="accent2">
                  <a:lumMod val="20000"/>
                  <a:lumOff val="80000"/>
                </a:schemeClr>
              </a:solidFill>
              <a:latin typeface="Monotype Corsiva" panose="03010101010201010101" pitchFamily="66" charset="0"/>
            </a:endParaRPr>
          </a:p>
          <a:p>
            <a:r>
              <a:rPr lang="ru-RU" sz="2000" dirty="0">
                <a:solidFill>
                  <a:schemeClr val="accent2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  <a:t>Вот уже </a:t>
            </a:r>
            <a:r>
              <a:rPr lang="ru-RU" sz="20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  <a:t>девятнадцать </a:t>
            </a:r>
            <a:r>
              <a:rPr lang="ru-RU" sz="2000" dirty="0">
                <a:solidFill>
                  <a:schemeClr val="accent2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  <a:t>лет в </a:t>
            </a:r>
            <a:r>
              <a:rPr lang="ru-RU" sz="20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  <a:t>роскошных </a:t>
            </a:r>
            <a:r>
              <a:rPr lang="ru-RU" sz="2000" dirty="0">
                <a:solidFill>
                  <a:schemeClr val="accent2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  <a:t>залах «Ноев Ковчег» организовывает </a:t>
            </a:r>
            <a:r>
              <a:rPr lang="ru-RU" sz="20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  <a:t> персональные </a:t>
            </a:r>
            <a:r>
              <a:rPr lang="ru-RU" sz="2000" dirty="0">
                <a:solidFill>
                  <a:schemeClr val="accent2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  <a:t>и корпоративные праздники.</a:t>
            </a:r>
          </a:p>
          <a:p>
            <a:endParaRPr lang="ru-RU" sz="2000" dirty="0">
              <a:solidFill>
                <a:schemeClr val="accent2">
                  <a:lumMod val="20000"/>
                  <a:lumOff val="80000"/>
                </a:schemeClr>
              </a:solidFill>
              <a:latin typeface="Monotype Corsiva" panose="03010101010201010101" pitchFamily="66" charset="0"/>
            </a:endParaRPr>
          </a:p>
          <a:p>
            <a:r>
              <a:rPr lang="ru-RU" sz="2000" dirty="0">
                <a:solidFill>
                  <a:schemeClr val="accent2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  <a:t>Каждое мероприятие - это индивидуальный незабываемый праздник, внимание к пожеланиям, воплощение любых идей заказчика, восторг, слова благодарности по окончании торжества. </a:t>
            </a:r>
          </a:p>
          <a:p>
            <a:endParaRPr lang="ru-RU" sz="1400" dirty="0">
              <a:solidFill>
                <a:srgbClr val="FFFFCC"/>
              </a:solidFill>
            </a:endParaRPr>
          </a:p>
          <a:p>
            <a:pPr>
              <a:spcBef>
                <a:spcPct val="50000"/>
              </a:spcBef>
            </a:pPr>
            <a:endParaRPr lang="ru-RU" sz="1400" dirty="0">
              <a:solidFill>
                <a:srgbClr val="FFFFCC"/>
              </a:solidFill>
            </a:endParaRPr>
          </a:p>
        </p:txBody>
      </p:sp>
    </p:spTree>
  </p:cSld>
  <p:clrMapOvr>
    <a:masterClrMapping/>
  </p:clrMapOvr>
  <p:transition spd="med" advClick="0" advTm="7000">
    <p:wheel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12644" name="Picture 4" descr="страница_презентации_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54521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2646" name="Rectangle 6"/>
          <p:cNvSpPr>
            <a:spLocks noChangeArrowheads="1"/>
          </p:cNvSpPr>
          <p:nvPr/>
        </p:nvSpPr>
        <p:spPr bwMode="auto">
          <a:xfrm>
            <a:off x="899592" y="4187419"/>
            <a:ext cx="6842125" cy="21852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 algn="ctr"/>
            <a:endParaRPr lang="en-US" sz="1400" dirty="0">
              <a:solidFill>
                <a:schemeClr val="bg1"/>
              </a:solidFill>
            </a:endParaRPr>
          </a:p>
          <a:p>
            <a:pPr algn="ctr"/>
            <a:endParaRPr lang="en-US" sz="1400" dirty="0">
              <a:solidFill>
                <a:schemeClr val="bg1"/>
              </a:solidFill>
            </a:endParaRPr>
          </a:p>
          <a:p>
            <a:pPr algn="ctr"/>
            <a:r>
              <a:rPr lang="ru-RU" dirty="0">
                <a:solidFill>
                  <a:schemeClr val="accent2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  <a:t>Вместимость зала – до </a:t>
            </a:r>
            <a:r>
              <a:rPr lang="ru-RU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  <a:t>1</a:t>
            </a:r>
            <a:r>
              <a:rPr lang="en-US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  <a:t>2</a:t>
            </a:r>
            <a:r>
              <a:rPr lang="ru-RU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  <a:t>0 </a:t>
            </a:r>
            <a:r>
              <a:rPr lang="ru-RU" dirty="0">
                <a:solidFill>
                  <a:schemeClr val="accent2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  <a:t>персон. </a:t>
            </a:r>
          </a:p>
          <a:p>
            <a:pPr algn="ctr"/>
            <a:r>
              <a:rPr lang="ru-RU" dirty="0">
                <a:solidFill>
                  <a:schemeClr val="accent2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  <a:t>Элегантный зал расположен в самом центре Москвы. </a:t>
            </a:r>
            <a:endParaRPr lang="en-US" dirty="0">
              <a:solidFill>
                <a:schemeClr val="accent2">
                  <a:lumMod val="20000"/>
                  <a:lumOff val="80000"/>
                </a:schemeClr>
              </a:solidFill>
              <a:latin typeface="Monotype Corsiva" panose="03010101010201010101" pitchFamily="66" charset="0"/>
            </a:endParaRPr>
          </a:p>
          <a:p>
            <a:pPr algn="ctr"/>
            <a:r>
              <a:rPr lang="ru-RU" dirty="0">
                <a:solidFill>
                  <a:schemeClr val="accent2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  <a:t>Гостей встречает дрожащий </a:t>
            </a:r>
            <a:r>
              <a:rPr lang="ru-RU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  <a:t>свет </a:t>
            </a:r>
            <a:r>
              <a:rPr lang="ru-RU" dirty="0">
                <a:solidFill>
                  <a:schemeClr val="accent2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  <a:t>факелов, пол устлан мозаикой с </a:t>
            </a:r>
          </a:p>
          <a:p>
            <a:pPr algn="ctr"/>
            <a:r>
              <a:rPr lang="ru-RU" dirty="0">
                <a:solidFill>
                  <a:schemeClr val="accent2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  <a:t>Вифлеемскими звёздами, а золотой </a:t>
            </a:r>
            <a:r>
              <a:rPr lang="ru-RU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  <a:t>свод потолка </a:t>
            </a:r>
            <a:r>
              <a:rPr lang="ru-RU" dirty="0">
                <a:solidFill>
                  <a:schemeClr val="accent2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  <a:t>завершается витражом, </a:t>
            </a:r>
            <a:r>
              <a:rPr lang="ru-RU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  <a:t>символизирующим </a:t>
            </a:r>
            <a:r>
              <a:rPr lang="ru-RU" dirty="0">
                <a:solidFill>
                  <a:schemeClr val="accent2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  <a:t>небесную свободу. </a:t>
            </a:r>
            <a:r>
              <a:rPr lang="ru-RU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  <a:t>Всё </a:t>
            </a:r>
            <a:r>
              <a:rPr lang="ru-RU" dirty="0">
                <a:solidFill>
                  <a:schemeClr val="accent2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  <a:t>здесь </a:t>
            </a:r>
            <a:endParaRPr lang="ru-RU" dirty="0" smtClean="0">
              <a:solidFill>
                <a:schemeClr val="accent2">
                  <a:lumMod val="20000"/>
                  <a:lumOff val="80000"/>
                </a:schemeClr>
              </a:solidFill>
              <a:latin typeface="Monotype Corsiva" panose="03010101010201010101" pitchFamily="66" charset="0"/>
            </a:endParaRPr>
          </a:p>
          <a:p>
            <a:pPr algn="ctr"/>
            <a:r>
              <a:rPr lang="ru-RU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  <a:t>дышит монументальностью и торжественностью.</a:t>
            </a:r>
            <a:endParaRPr lang="ru-RU" dirty="0">
              <a:solidFill>
                <a:schemeClr val="accent2">
                  <a:lumMod val="20000"/>
                  <a:lumOff val="80000"/>
                </a:schemeClr>
              </a:solidFill>
              <a:latin typeface="Monotype Corsiva" panose="03010101010201010101" pitchFamily="66" charset="0"/>
            </a:endParaRPr>
          </a:p>
        </p:txBody>
      </p:sp>
      <p:sp>
        <p:nvSpPr>
          <p:cNvPr id="112647" name="Rectangle 7"/>
          <p:cNvSpPr>
            <a:spLocks noChangeArrowheads="1"/>
          </p:cNvSpPr>
          <p:nvPr/>
        </p:nvSpPr>
        <p:spPr bwMode="auto">
          <a:xfrm>
            <a:off x="3347864" y="1412875"/>
            <a:ext cx="2448099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     </a:t>
            </a:r>
            <a:r>
              <a:rPr lang="ru-RU" u="sng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Зал ВИНОГРАД</a:t>
            </a:r>
            <a:endParaRPr lang="ru-RU" u="sng" dirty="0">
              <a:solidFill>
                <a:schemeClr val="accent2">
                  <a:lumMod val="20000"/>
                  <a:lumOff val="80000"/>
                </a:schemeClr>
              </a:solidFill>
            </a:endParaRPr>
          </a:p>
        </p:txBody>
      </p:sp>
      <p:pic>
        <p:nvPicPr>
          <p:cNvPr id="1026" name="Picture 2" descr="http://noevkovcheg.ru/wp-content/uploads/2016/09/zal-vinograd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298" y="2060848"/>
            <a:ext cx="3754692" cy="25042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noevkovcheg.ru/wp-content/uploads/2016/09/zal-vinograd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2060848"/>
            <a:ext cx="4392488" cy="25042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med" advClick="0" advTm="7000">
    <p:wheel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36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13668" name="Picture 4" descr="страница_презентации_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0661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3671" name="Rectangle 7"/>
          <p:cNvSpPr>
            <a:spLocks noChangeArrowheads="1"/>
          </p:cNvSpPr>
          <p:nvPr/>
        </p:nvSpPr>
        <p:spPr bwMode="auto">
          <a:xfrm>
            <a:off x="3635946" y="1412776"/>
            <a:ext cx="222800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lvl="0"/>
            <a:r>
              <a:rPr lang="ru-RU" u="sng" dirty="0">
                <a:solidFill>
                  <a:srgbClr val="333399">
                    <a:lumMod val="20000"/>
                    <a:lumOff val="80000"/>
                  </a:srgbClr>
                </a:solidFill>
              </a:rPr>
              <a:t>Зал ВИНОГРАД</a:t>
            </a:r>
          </a:p>
        </p:txBody>
      </p:sp>
      <p:pic>
        <p:nvPicPr>
          <p:cNvPr id="3076" name="Picture 4" descr="http://noevkovcheg.ru/wp-content/uploads/2016/09/zal-vinograd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3412" y="1898576"/>
            <a:ext cx="6585799" cy="4392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med" advClick="0" advTm="7000">
    <p:wheel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67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16740" name="Picture 4" descr="страница_презентации_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6743" name="Rectangle 7"/>
          <p:cNvSpPr>
            <a:spLocks noChangeArrowheads="1"/>
          </p:cNvSpPr>
          <p:nvPr/>
        </p:nvSpPr>
        <p:spPr bwMode="auto">
          <a:xfrm>
            <a:off x="2987824" y="1477963"/>
            <a:ext cx="2952328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rgbClr val="808080"/>
                </a:solidFill>
              </a:rPr>
              <a:t>            </a:t>
            </a:r>
            <a:r>
              <a:rPr lang="ru-RU" u="sng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Зал ВИНОГРАД</a:t>
            </a:r>
            <a:endParaRPr lang="ru-RU" u="sng" dirty="0">
              <a:solidFill>
                <a:schemeClr val="accent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116746" name="Rectangle 10"/>
          <p:cNvSpPr>
            <a:spLocks noChangeArrowheads="1"/>
          </p:cNvSpPr>
          <p:nvPr/>
        </p:nvSpPr>
        <p:spPr bwMode="auto">
          <a:xfrm>
            <a:off x="1979712" y="1916113"/>
            <a:ext cx="576064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chemeClr val="accent2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  <a:t>Варианты расстановки столов в зале </a:t>
            </a:r>
            <a:r>
              <a:rPr lang="ru-RU" sz="20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  <a:t>«ВИНОГРАД»</a:t>
            </a:r>
            <a:endParaRPr lang="ru-RU" sz="2000" dirty="0">
              <a:solidFill>
                <a:schemeClr val="accent2">
                  <a:lumMod val="20000"/>
                  <a:lumOff val="80000"/>
                </a:schemeClr>
              </a:solidFill>
              <a:latin typeface="Monotype Corsiva" panose="03010101010201010101" pitchFamily="66" charset="0"/>
            </a:endParaRPr>
          </a:p>
        </p:txBody>
      </p:sp>
      <p:pic>
        <p:nvPicPr>
          <p:cNvPr id="6146" name="Picture 2" descr="plan-0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2725688"/>
            <a:ext cx="3245545" cy="3312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plan-0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2725688"/>
            <a:ext cx="3312368" cy="3312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med" advClick="0" advTm="7000">
    <p:wheel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77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17764" name="Picture 4" descr="страница_презентации_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7765" name="Rectangle 5"/>
          <p:cNvSpPr>
            <a:spLocks noChangeArrowheads="1"/>
          </p:cNvSpPr>
          <p:nvPr/>
        </p:nvSpPr>
        <p:spPr bwMode="auto">
          <a:xfrm>
            <a:off x="3818110" y="1454943"/>
            <a:ext cx="18732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ru-RU" u="sng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Зал </a:t>
            </a:r>
            <a:r>
              <a:rPr lang="ru-RU" u="sng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ГОФЕР</a:t>
            </a:r>
            <a:endParaRPr lang="ru-RU" u="sng" dirty="0">
              <a:solidFill>
                <a:schemeClr val="accent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117767" name="Rectangle 7"/>
          <p:cNvSpPr>
            <a:spLocks noChangeArrowheads="1"/>
          </p:cNvSpPr>
          <p:nvPr/>
        </p:nvSpPr>
        <p:spPr bwMode="auto">
          <a:xfrm>
            <a:off x="1403648" y="4768602"/>
            <a:ext cx="6408712" cy="16927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  <a:latin typeface="Monotype Corsiva" panose="03010101010201010101" pitchFamily="66" charset="0"/>
              </a:rPr>
              <a:t>Вместимость зала – 30 персон. </a:t>
            </a:r>
          </a:p>
          <a:p>
            <a:pPr algn="ctr"/>
            <a:r>
              <a:rPr lang="ru-RU" dirty="0">
                <a:solidFill>
                  <a:schemeClr val="bg1"/>
                </a:solidFill>
                <a:latin typeface="Monotype Corsiva" panose="03010101010201010101" pitchFamily="66" charset="0"/>
              </a:rPr>
              <a:t>Величественность и царственность: ниспадающие </a:t>
            </a:r>
            <a:r>
              <a:rPr lang="ru-RU" dirty="0" smtClean="0">
                <a:solidFill>
                  <a:schemeClr val="bg1"/>
                </a:solidFill>
                <a:latin typeface="Monotype Corsiva" panose="03010101010201010101" pitchFamily="66" charset="0"/>
              </a:rPr>
              <a:t>занавеси</a:t>
            </a:r>
            <a:r>
              <a:rPr lang="ru-RU" dirty="0">
                <a:solidFill>
                  <a:schemeClr val="bg1"/>
                </a:solidFill>
                <a:latin typeface="Monotype Corsiva" panose="03010101010201010101" pitchFamily="66" charset="0"/>
              </a:rPr>
              <a:t>, </a:t>
            </a:r>
            <a:r>
              <a:rPr lang="ru-RU" dirty="0" smtClean="0">
                <a:solidFill>
                  <a:schemeClr val="bg1"/>
                </a:solidFill>
                <a:latin typeface="Monotype Corsiva" panose="03010101010201010101" pitchFamily="66" charset="0"/>
              </a:rPr>
              <a:t>хрустальные </a:t>
            </a:r>
            <a:r>
              <a:rPr lang="ru-RU" dirty="0">
                <a:solidFill>
                  <a:schemeClr val="bg1"/>
                </a:solidFill>
                <a:latin typeface="Monotype Corsiva" panose="03010101010201010101" pitchFamily="66" charset="0"/>
              </a:rPr>
              <a:t>люстры, не </a:t>
            </a:r>
            <a:r>
              <a:rPr lang="ru-RU" dirty="0" smtClean="0">
                <a:solidFill>
                  <a:schemeClr val="bg1"/>
                </a:solidFill>
                <a:latin typeface="Monotype Corsiva" panose="03010101010201010101" pitchFamily="66" charset="0"/>
              </a:rPr>
              <a:t>стулья,</a:t>
            </a:r>
            <a:r>
              <a:rPr lang="ru-RU" dirty="0">
                <a:solidFill>
                  <a:schemeClr val="bg1"/>
                </a:solidFill>
                <a:latin typeface="Monotype Corsiva" panose="03010101010201010101" pitchFamily="66" charset="0"/>
              </a:rPr>
              <a:t> </a:t>
            </a:r>
            <a:r>
              <a:rPr lang="ru-RU" dirty="0" smtClean="0">
                <a:solidFill>
                  <a:schemeClr val="bg1"/>
                </a:solidFill>
                <a:latin typeface="Monotype Corsiva" panose="03010101010201010101" pitchFamily="66" charset="0"/>
              </a:rPr>
              <a:t> а </a:t>
            </a:r>
            <a:r>
              <a:rPr lang="ru-RU" dirty="0">
                <a:solidFill>
                  <a:schemeClr val="bg1"/>
                </a:solidFill>
                <a:latin typeface="Monotype Corsiva" panose="03010101010201010101" pitchFamily="66" charset="0"/>
              </a:rPr>
              <a:t>настоящие троны. </a:t>
            </a:r>
            <a:endParaRPr lang="ru-RU" dirty="0" smtClean="0">
              <a:solidFill>
                <a:schemeClr val="bg1"/>
              </a:solidFill>
              <a:latin typeface="Monotype Corsiva" panose="03010101010201010101" pitchFamily="66" charset="0"/>
            </a:endParaRPr>
          </a:p>
          <a:p>
            <a:pPr algn="ctr"/>
            <a:r>
              <a:rPr lang="ru-RU" dirty="0" smtClean="0">
                <a:solidFill>
                  <a:schemeClr val="bg1"/>
                </a:solidFill>
                <a:latin typeface="Monotype Corsiva" panose="03010101010201010101" pitchFamily="66" charset="0"/>
              </a:rPr>
              <a:t>Пол </a:t>
            </a:r>
            <a:r>
              <a:rPr lang="ru-RU" dirty="0">
                <a:solidFill>
                  <a:schemeClr val="bg1"/>
                </a:solidFill>
                <a:latin typeface="Monotype Corsiva" panose="03010101010201010101" pitchFamily="66" charset="0"/>
              </a:rPr>
              <a:t>выложен </a:t>
            </a:r>
            <a:r>
              <a:rPr lang="ru-RU" dirty="0" smtClean="0">
                <a:solidFill>
                  <a:schemeClr val="bg1"/>
                </a:solidFill>
                <a:latin typeface="Monotype Corsiva" panose="03010101010201010101" pitchFamily="66" charset="0"/>
              </a:rPr>
              <a:t>флорентийским </a:t>
            </a:r>
            <a:r>
              <a:rPr lang="ru-RU" dirty="0">
                <a:solidFill>
                  <a:schemeClr val="bg1"/>
                </a:solidFill>
                <a:latin typeface="Monotype Corsiva" panose="03010101010201010101" pitchFamily="66" charset="0"/>
              </a:rPr>
              <a:t>мрамором. Хотите взойти на </a:t>
            </a:r>
          </a:p>
          <a:p>
            <a:pPr algn="ctr"/>
            <a:r>
              <a:rPr lang="ru-RU" dirty="0">
                <a:solidFill>
                  <a:schemeClr val="bg1"/>
                </a:solidFill>
                <a:latin typeface="Monotype Corsiva" panose="03010101010201010101" pitchFamily="66" charset="0"/>
              </a:rPr>
              <a:t>престол в окружении верных друзей?</a:t>
            </a:r>
          </a:p>
          <a:p>
            <a:pPr algn="ctr" eaLnBrk="0" hangingPunct="0"/>
            <a:endParaRPr lang="ru-RU" sz="1400" dirty="0">
              <a:solidFill>
                <a:schemeClr val="bg1"/>
              </a:solidFill>
            </a:endParaRPr>
          </a:p>
        </p:txBody>
      </p:sp>
      <p:pic>
        <p:nvPicPr>
          <p:cNvPr id="1028" name="Picture 4" descr="Z:\ANATOLY\ГОФЕР_ФОТО\ОК-ФОТОСЕССИЯ\Preview\IMG_390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994" y="2060849"/>
            <a:ext cx="3860145" cy="2571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Z:\ANATOLY\ГОФЕР_ФОТО\ОК-ФОТОСЕССИЯ\Preview\IMG_4009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4735" y="2060849"/>
            <a:ext cx="3834130" cy="2571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med" advClick="0" advTm="7000">
    <p:wheel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98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19812" name="Picture 4" descr="страница_презентации_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9815" name="Rectangle 7"/>
          <p:cNvSpPr>
            <a:spLocks noChangeArrowheads="1"/>
          </p:cNvSpPr>
          <p:nvPr/>
        </p:nvSpPr>
        <p:spPr bwMode="auto">
          <a:xfrm>
            <a:off x="3563938" y="1484313"/>
            <a:ext cx="244792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dirty="0" smtClean="0">
                <a:solidFill>
                  <a:srgbClr val="808080"/>
                </a:solidFill>
              </a:rPr>
              <a:t>      </a:t>
            </a:r>
            <a:r>
              <a:rPr lang="ru-RU" u="sng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Зал СВОД</a:t>
            </a:r>
            <a:endParaRPr lang="ru-RU" u="sng" dirty="0">
              <a:solidFill>
                <a:schemeClr val="accent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119816" name="Rectangle 8"/>
          <p:cNvSpPr>
            <a:spLocks noChangeArrowheads="1"/>
          </p:cNvSpPr>
          <p:nvPr/>
        </p:nvSpPr>
        <p:spPr bwMode="auto">
          <a:xfrm>
            <a:off x="1115616" y="4314001"/>
            <a:ext cx="7128791" cy="23083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 algn="ctr"/>
            <a:r>
              <a:rPr lang="ru-RU" dirty="0">
                <a:solidFill>
                  <a:schemeClr val="accent2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  <a:t>Вместимость зала – </a:t>
            </a:r>
            <a:r>
              <a:rPr lang="ru-RU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  <a:t>30 </a:t>
            </a:r>
            <a:r>
              <a:rPr lang="ru-RU" dirty="0">
                <a:solidFill>
                  <a:schemeClr val="accent2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  <a:t>персон. Воздушный и светлый зал XVIII века, </a:t>
            </a:r>
          </a:p>
          <a:p>
            <a:pPr algn="ctr"/>
            <a:r>
              <a:rPr lang="ru-RU" dirty="0">
                <a:solidFill>
                  <a:schemeClr val="accent2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  <a:t>пол из белого мрамора с переливающимися вкраплениями, ускользающими зеркальными отражениями и мерцанием </a:t>
            </a:r>
          </a:p>
          <a:p>
            <a:pPr algn="ctr"/>
            <a:r>
              <a:rPr lang="ru-RU" dirty="0">
                <a:solidFill>
                  <a:schemeClr val="accent2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  <a:t>свечей по всему периметру. Кирпичную кладку высокого белого свода венчает резная люстра из дерева, а стены украшены орнаментальным барельефом византийской эпохи. Говорят, что в этом зале некоторых счастливчиков посещают настоящие озарения. Желаете подарить своим гостям такую возможность</a:t>
            </a:r>
            <a:r>
              <a:rPr lang="ru-RU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  <a:t>!</a:t>
            </a:r>
            <a:endParaRPr lang="ru-RU" dirty="0">
              <a:solidFill>
                <a:schemeClr val="accent2">
                  <a:lumMod val="20000"/>
                  <a:lumOff val="80000"/>
                </a:schemeClr>
              </a:solidFill>
              <a:latin typeface="Monotype Corsiva" panose="03010101010201010101" pitchFamily="66" charset="0"/>
            </a:endParaRPr>
          </a:p>
        </p:txBody>
      </p:sp>
      <p:pic>
        <p:nvPicPr>
          <p:cNvPr id="2050" name="Picture 2" descr="http://noevkovcheg.ru/wp-content/uploads/2016/09/svod-2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458" y="2100015"/>
            <a:ext cx="3357363" cy="2154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://noevkovcheg.ru/wp-content/uploads/2016/09/svod-17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04" y="2094682"/>
            <a:ext cx="1544637" cy="2183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://noevkovcheg.ru/wp-content/uploads/2016/09/svod-21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2100015"/>
            <a:ext cx="3168352" cy="21898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med" advClick="0" advTm="7000">
    <p:wheel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08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20836" name="Picture 4" descr="страница_презентации_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0838" name="Rectangle 6"/>
          <p:cNvSpPr>
            <a:spLocks noChangeArrowheads="1"/>
          </p:cNvSpPr>
          <p:nvPr/>
        </p:nvSpPr>
        <p:spPr bwMode="auto">
          <a:xfrm>
            <a:off x="1979712" y="1916113"/>
            <a:ext cx="5256113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sz="14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   </a:t>
            </a:r>
            <a:r>
              <a:rPr lang="ru-RU" sz="20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  <a:t>Варианты </a:t>
            </a:r>
            <a:r>
              <a:rPr lang="ru-RU" sz="2000" dirty="0">
                <a:solidFill>
                  <a:schemeClr val="accent2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  <a:t>расстановки столов в зале </a:t>
            </a:r>
            <a:r>
              <a:rPr lang="ru-RU" sz="20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  <a:t>«СВОД»</a:t>
            </a:r>
            <a:endParaRPr lang="ru-RU" sz="2000" dirty="0">
              <a:solidFill>
                <a:schemeClr val="accent2">
                  <a:lumMod val="20000"/>
                  <a:lumOff val="80000"/>
                </a:schemeClr>
              </a:solidFill>
              <a:latin typeface="Monotype Corsiva" panose="03010101010201010101" pitchFamily="66" charset="0"/>
            </a:endParaRPr>
          </a:p>
        </p:txBody>
      </p:sp>
      <p:sp>
        <p:nvSpPr>
          <p:cNvPr id="120839" name="Rectangle 7"/>
          <p:cNvSpPr>
            <a:spLocks noChangeArrowheads="1"/>
          </p:cNvSpPr>
          <p:nvPr/>
        </p:nvSpPr>
        <p:spPr bwMode="auto">
          <a:xfrm>
            <a:off x="3563938" y="1484313"/>
            <a:ext cx="244792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dirty="0" smtClean="0">
                <a:solidFill>
                  <a:srgbClr val="808080"/>
                </a:solidFill>
              </a:rPr>
              <a:t>       </a:t>
            </a:r>
            <a:r>
              <a:rPr lang="ru-RU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Зал СВОД</a:t>
            </a:r>
            <a:endParaRPr lang="ru-RU" dirty="0">
              <a:solidFill>
                <a:schemeClr val="accent2">
                  <a:lumMod val="20000"/>
                  <a:lumOff val="80000"/>
                </a:schemeClr>
              </a:solidFill>
            </a:endParaRPr>
          </a:p>
        </p:txBody>
      </p:sp>
      <p:pic>
        <p:nvPicPr>
          <p:cNvPr id="7170" name="Picture 2" descr="svod_plan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5640" y="2852936"/>
            <a:ext cx="2304256" cy="23578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svod_plan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2868563"/>
            <a:ext cx="2318363" cy="2372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6" name="Picture 8" descr="svod_plan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2852936"/>
            <a:ext cx="2318363" cy="2372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med" advClick="0" advTm="7000">
    <p:wheel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18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21860" name="Picture 4" descr="страница_презентации_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1862" name="Picture 6" descr="sxema na 14str cop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250" y="1989138"/>
            <a:ext cx="6119813" cy="2705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1863" name="Rectangle 7"/>
          <p:cNvSpPr>
            <a:spLocks noChangeArrowheads="1"/>
          </p:cNvSpPr>
          <p:nvPr/>
        </p:nvSpPr>
        <p:spPr bwMode="auto">
          <a:xfrm>
            <a:off x="3924300" y="1484313"/>
            <a:ext cx="2087563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ru-RU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КОНТАКТЫ</a:t>
            </a:r>
            <a:endParaRPr lang="ru-RU" dirty="0">
              <a:solidFill>
                <a:schemeClr val="accent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121864" name="Rectangle 8"/>
          <p:cNvSpPr>
            <a:spLocks noChangeArrowheads="1"/>
          </p:cNvSpPr>
          <p:nvPr/>
        </p:nvSpPr>
        <p:spPr bwMode="auto">
          <a:xfrm>
            <a:off x="1259632" y="4716213"/>
            <a:ext cx="6696744" cy="16927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 algn="ctr"/>
            <a:r>
              <a:rPr lang="ru-RU" dirty="0">
                <a:solidFill>
                  <a:schemeClr val="accent2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  <a:t>Резерв столов в Ресторане: </a:t>
            </a:r>
            <a:r>
              <a:rPr lang="ru-RU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  <a:t>+7 (495</a:t>
            </a:r>
            <a:r>
              <a:rPr lang="ru-RU" dirty="0">
                <a:solidFill>
                  <a:schemeClr val="accent2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  <a:t>) </a:t>
            </a:r>
            <a:r>
              <a:rPr lang="ru-RU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  <a:t>917-07-17</a:t>
            </a:r>
            <a:endParaRPr lang="en-US" dirty="0" smtClean="0">
              <a:solidFill>
                <a:schemeClr val="accent2">
                  <a:lumMod val="20000"/>
                  <a:lumOff val="80000"/>
                </a:schemeClr>
              </a:solidFill>
              <a:latin typeface="Monotype Corsiva" panose="03010101010201010101" pitchFamily="66" charset="0"/>
            </a:endParaRPr>
          </a:p>
          <a:p>
            <a:pPr algn="ctr"/>
            <a:r>
              <a:rPr lang="ru-RU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  <a:t>Заказ </a:t>
            </a:r>
            <a:r>
              <a:rPr lang="ru-RU" dirty="0">
                <a:solidFill>
                  <a:schemeClr val="accent2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  <a:t>банкета в </a:t>
            </a:r>
            <a:r>
              <a:rPr lang="ru-RU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  <a:t>зале  ВИНОГРАД, ГОФЕР, СВОД : +7 (495</a:t>
            </a:r>
            <a:r>
              <a:rPr lang="ru-RU" dirty="0">
                <a:solidFill>
                  <a:schemeClr val="accent2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  <a:t>) </a:t>
            </a:r>
            <a:r>
              <a:rPr lang="ru-RU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  <a:t>917-07-17</a:t>
            </a:r>
            <a:endParaRPr lang="ru-RU" dirty="0">
              <a:solidFill>
                <a:schemeClr val="accent2">
                  <a:lumMod val="20000"/>
                  <a:lumOff val="80000"/>
                </a:schemeClr>
              </a:solidFill>
              <a:latin typeface="Monotype Corsiva" panose="03010101010201010101" pitchFamily="66" charset="0"/>
            </a:endParaRPr>
          </a:p>
          <a:p>
            <a:pPr algn="ctr"/>
            <a:r>
              <a:rPr lang="fr-FR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  <a:t>e-mail</a:t>
            </a:r>
            <a:r>
              <a:rPr lang="fr-FR" dirty="0">
                <a:solidFill>
                  <a:schemeClr val="accent2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  <a:t>: kovcheg@noevkovcheg.ru</a:t>
            </a:r>
            <a:endParaRPr lang="ru-RU" dirty="0">
              <a:solidFill>
                <a:schemeClr val="accent2">
                  <a:lumMod val="20000"/>
                  <a:lumOff val="80000"/>
                </a:schemeClr>
              </a:solidFill>
              <a:latin typeface="Monotype Corsiva" panose="03010101010201010101" pitchFamily="66" charset="0"/>
            </a:endParaRPr>
          </a:p>
          <a:p>
            <a:pPr algn="ctr"/>
            <a:r>
              <a:rPr lang="fr-FR" dirty="0">
                <a:solidFill>
                  <a:schemeClr val="accent2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  <a:t>www</a:t>
            </a:r>
            <a:r>
              <a:rPr lang="ru-RU" dirty="0">
                <a:solidFill>
                  <a:schemeClr val="accent2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  <a:t>.</a:t>
            </a:r>
            <a:r>
              <a:rPr lang="fr-FR" dirty="0">
                <a:solidFill>
                  <a:schemeClr val="accent2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  <a:t>noevkovcheg</a:t>
            </a:r>
            <a:r>
              <a:rPr lang="ru-RU" dirty="0">
                <a:solidFill>
                  <a:schemeClr val="accent2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  <a:t>.</a:t>
            </a:r>
            <a:r>
              <a:rPr lang="fr-FR" dirty="0">
                <a:solidFill>
                  <a:schemeClr val="accent2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  <a:t>ru</a:t>
            </a:r>
            <a:endParaRPr lang="ru-RU" dirty="0">
              <a:solidFill>
                <a:schemeClr val="accent2">
                  <a:lumMod val="20000"/>
                  <a:lumOff val="80000"/>
                </a:schemeClr>
              </a:solidFill>
              <a:latin typeface="Monotype Corsiva" panose="03010101010201010101" pitchFamily="66" charset="0"/>
            </a:endParaRPr>
          </a:p>
          <a:p>
            <a:pPr algn="ctr"/>
            <a:r>
              <a:rPr lang="ru-RU" dirty="0">
                <a:solidFill>
                  <a:schemeClr val="accent2">
                    <a:lumMod val="20000"/>
                    <a:lumOff val="80000"/>
                  </a:schemeClr>
                </a:solidFill>
                <a:latin typeface="Monotype Corsiva" panose="03010101010201010101" pitchFamily="66" charset="0"/>
              </a:rPr>
              <a:t>Адрес: Москва, Малый Ивановский переулок, дом 9</a:t>
            </a:r>
          </a:p>
          <a:p>
            <a:pPr algn="ctr" eaLnBrk="0" hangingPunct="0"/>
            <a:endParaRPr lang="ru-RU" sz="1400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  <p:transition spd="med" advClick="0" advTm="7000">
    <p:whee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1218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5487</TotalTime>
  <Words>470</Words>
  <Application>Microsoft Office PowerPoint</Application>
  <PresentationFormat>Экран (4:3)</PresentationFormat>
  <Paragraphs>64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Оформление по умолчанию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2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1</dc:creator>
  <cp:lastModifiedBy>Банкетный менеджер</cp:lastModifiedBy>
  <cp:revision>342</cp:revision>
  <dcterms:created xsi:type="dcterms:W3CDTF">2008-02-16T20:50:58Z</dcterms:created>
  <dcterms:modified xsi:type="dcterms:W3CDTF">2020-02-05T14:22:48Z</dcterms:modified>
</cp:coreProperties>
</file>